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D2A8-0FE9-4985-8524-52546ADCA88F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91367-2594-42F7-8C52-CBB929C3F0E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../Documents/mysite/robertobin.it/SLIDE%20CORSI/La%20nuova%20legge%20di%20bilancio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57606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Ciclo di bilancio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20880" cy="5184576"/>
          </a:xfrm>
        </p:spPr>
        <p:txBody>
          <a:bodyPr/>
          <a:lstStyle/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83568" y="1196752"/>
            <a:ext cx="3456384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Semestre europeo: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Gennaio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>
                <a:sym typeface="Wingdings" pitchFamily="2" charset="2"/>
              </a:rPr>
              <a:t>analisi </a:t>
            </a:r>
            <a:r>
              <a:rPr lang="it-IT" dirty="0" smtClean="0">
                <a:sym typeface="Wingdings" pitchFamily="2" charset="2"/>
              </a:rPr>
              <a:t>crescita</a:t>
            </a:r>
          </a:p>
          <a:p>
            <a:r>
              <a:rPr lang="it-IT" dirty="0" smtClean="0">
                <a:solidFill>
                  <a:srgbClr val="00B050"/>
                </a:solidFill>
                <a:sym typeface="Wingdings" pitchFamily="2" charset="2"/>
              </a:rPr>
              <a:t>Marzo</a:t>
            </a:r>
            <a:r>
              <a:rPr lang="it-IT" dirty="0" smtClean="0">
                <a:sym typeface="Wingdings" pitchFamily="2" charset="2"/>
              </a:rPr>
              <a:t>  rapporto della Commissione; obiettivi di politica economica UE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Giugno/Luglio 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 indicazioni agli Stati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283968" y="1556792"/>
            <a:ext cx="4104456" cy="4536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Procedure di bilancio</a:t>
            </a:r>
            <a:r>
              <a:rPr lang="it-IT" dirty="0" smtClean="0"/>
              <a:t>: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10 Aprile</a:t>
            </a:r>
            <a:r>
              <a:rPr lang="it-IT" dirty="0" smtClean="0">
                <a:sym typeface="Wingdings" pitchFamily="2" charset="2"/>
              </a:rPr>
              <a:t>: presentazione DEF alle Camere</a:t>
            </a:r>
            <a:endParaRPr lang="it-IT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it-IT" dirty="0" smtClean="0">
                <a:sym typeface="Wingdings" pitchFamily="2" charset="2"/>
              </a:rPr>
              <a:t>Patto di stabilità e Programma di riforma</a:t>
            </a:r>
          </a:p>
          <a:p>
            <a:r>
              <a:rPr lang="it-IT" dirty="0" smtClean="0">
                <a:solidFill>
                  <a:srgbClr val="00B050"/>
                </a:solidFill>
                <a:sym typeface="Wingdings" pitchFamily="2" charset="2"/>
              </a:rPr>
              <a:t>20 settembre</a:t>
            </a:r>
            <a:r>
              <a:rPr lang="it-IT" dirty="0" smtClean="0">
                <a:sym typeface="Wingdings" pitchFamily="2" charset="2"/>
              </a:rPr>
              <a:t>: nota aggiornamento DEF</a:t>
            </a:r>
          </a:p>
          <a:p>
            <a:r>
              <a:rPr lang="it-IT" dirty="0" smtClean="0">
                <a:solidFill>
                  <a:srgbClr val="00B050"/>
                </a:solidFill>
                <a:sym typeface="Wingdings" pitchFamily="2" charset="2"/>
              </a:rPr>
              <a:t>15 ottobre</a:t>
            </a:r>
            <a:r>
              <a:rPr lang="it-IT" dirty="0" smtClean="0">
                <a:sym typeface="Wingdings" pitchFamily="2" charset="2"/>
              </a:rPr>
              <a:t>: ddl “legge di stabilità” + ddl bilancio </a:t>
            </a:r>
            <a:r>
              <a:rPr lang="it-IT" dirty="0" smtClean="0">
                <a:sym typeface="Wingdings" pitchFamily="2" charset="2"/>
              </a:rPr>
              <a:t>preventivo (ora legge di bilancio in due sezioni)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olidFill>
                  <a:srgbClr val="00B050"/>
                </a:solidFill>
                <a:sym typeface="Wingdings" pitchFamily="2" charset="2"/>
              </a:rPr>
              <a:t>31 dicembre</a:t>
            </a:r>
            <a:r>
              <a:rPr lang="it-IT" dirty="0" smtClean="0">
                <a:sym typeface="Wingdings" pitchFamily="2" charset="2"/>
              </a:rPr>
              <a:t>: approvazione della legge di stabilità + bilancio </a:t>
            </a:r>
            <a:r>
              <a:rPr lang="it-IT" dirty="0">
                <a:sym typeface="Wingdings" pitchFamily="2" charset="2"/>
              </a:rPr>
              <a:t>preventivo (ora legge di bilancio in due sezioni)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olidFill>
                  <a:srgbClr val="92D050"/>
                </a:solidFill>
                <a:sym typeface="Wingdings" pitchFamily="2" charset="2"/>
              </a:rPr>
              <a:t>31 gennaio</a:t>
            </a:r>
            <a:r>
              <a:rPr lang="it-IT" dirty="0" smtClean="0">
                <a:sym typeface="Wingdings" pitchFamily="2" charset="2"/>
              </a:rPr>
              <a:t>: presentazione ddl “collegati” alla manovra finanziaria</a:t>
            </a:r>
          </a:p>
          <a:p>
            <a:r>
              <a:rPr lang="it-IT" dirty="0" smtClean="0">
                <a:solidFill>
                  <a:srgbClr val="92D050"/>
                </a:solidFill>
                <a:sym typeface="Wingdings" pitchFamily="2" charset="2"/>
              </a:rPr>
              <a:t>30 giugno</a:t>
            </a:r>
            <a:r>
              <a:rPr lang="it-IT" dirty="0" smtClean="0">
                <a:sym typeface="Wingdings" pitchFamily="2" charset="2"/>
              </a:rPr>
              <a:t>: legge di assestamento del bilancio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flipH="1" flipV="1">
            <a:off x="1835696" y="2708920"/>
            <a:ext cx="2592288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ym typeface="Wingdings" pitchFamily="2" charset="2"/>
              </a:rPr>
              <a:t>“</a:t>
            </a:r>
            <a:r>
              <a:rPr lang="it-IT" dirty="0" smtClean="0">
                <a:solidFill>
                  <a:srgbClr val="00B050"/>
                </a:solidFill>
                <a:sym typeface="Wingdings" pitchFamily="2" charset="2"/>
              </a:rPr>
              <a:t>legge di stabilità</a:t>
            </a:r>
            <a:r>
              <a:rPr lang="it-IT" dirty="0" smtClean="0">
                <a:sym typeface="Wingdings" pitchFamily="2" charset="2"/>
              </a:rPr>
              <a:t>”: che </a:t>
            </a:r>
            <a:r>
              <a:rPr lang="it-IT" dirty="0" smtClean="0">
                <a:sym typeface="Wingdings" pitchFamily="2" charset="2"/>
              </a:rPr>
              <a:t>era*?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361459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1) il livello massimo del ricorso al mercato finanziario </a:t>
            </a:r>
            <a:r>
              <a:rPr lang="it-IT" dirty="0" smtClean="0"/>
              <a:t>(indebitamento</a:t>
            </a:r>
            <a:r>
              <a:rPr lang="it-IT" dirty="0"/>
              <a:t>); </a:t>
            </a:r>
            <a:endParaRPr lang="it-IT" dirty="0" smtClean="0"/>
          </a:p>
          <a:p>
            <a:r>
              <a:rPr lang="it-IT" dirty="0" smtClean="0"/>
              <a:t>2</a:t>
            </a:r>
            <a:r>
              <a:rPr lang="it-IT" dirty="0"/>
              <a:t>) le variazioni delle aliquote dei tributi, delle detrazioni e degli scaglioni ed in generale le misure che attengono a tasse, canoni, tariffe e contributi; </a:t>
            </a:r>
            <a:endParaRPr lang="it-IT" dirty="0" smtClean="0"/>
          </a:p>
          <a:p>
            <a:r>
              <a:rPr lang="it-IT" dirty="0" smtClean="0"/>
              <a:t>3</a:t>
            </a:r>
            <a:r>
              <a:rPr lang="it-IT" dirty="0"/>
              <a:t>) </a:t>
            </a:r>
            <a:r>
              <a:rPr lang="it-IT" dirty="0" smtClean="0"/>
              <a:t>tranche annuale di leggi di spesa permanente; </a:t>
            </a:r>
          </a:p>
          <a:p>
            <a:r>
              <a:rPr lang="it-IT" dirty="0" smtClean="0"/>
              <a:t>4</a:t>
            </a:r>
            <a:r>
              <a:rPr lang="it-IT" dirty="0"/>
              <a:t>) </a:t>
            </a:r>
            <a:r>
              <a:rPr lang="it-IT" dirty="0" smtClean="0"/>
              <a:t>tranche annuale dei </a:t>
            </a:r>
            <a:r>
              <a:rPr lang="it-IT" dirty="0"/>
              <a:t>leggi di spesa </a:t>
            </a:r>
            <a:r>
              <a:rPr lang="it-IT" dirty="0" smtClean="0"/>
              <a:t>pluriennale</a:t>
            </a:r>
          </a:p>
          <a:p>
            <a:r>
              <a:rPr lang="it-IT" dirty="0" smtClean="0"/>
              <a:t>5</a:t>
            </a:r>
            <a:r>
              <a:rPr lang="it-IT" dirty="0"/>
              <a:t>) gli importi finanziari </a:t>
            </a:r>
            <a:r>
              <a:rPr lang="it-IT" dirty="0" smtClean="0"/>
              <a:t>delle </a:t>
            </a:r>
            <a:r>
              <a:rPr lang="it-IT" dirty="0"/>
              <a:t>riduzioni di autorizzazioni legislative di spesa di parte corrente; </a:t>
            </a:r>
            <a:endParaRPr lang="it-IT" dirty="0" smtClean="0"/>
          </a:p>
          <a:p>
            <a:r>
              <a:rPr lang="it-IT" dirty="0" smtClean="0"/>
              <a:t>6</a:t>
            </a:r>
            <a:r>
              <a:rPr lang="it-IT" dirty="0"/>
              <a:t>) le norme </a:t>
            </a:r>
            <a:r>
              <a:rPr lang="it-IT" dirty="0" smtClean="0"/>
              <a:t>per l’attuazione </a:t>
            </a:r>
            <a:r>
              <a:rPr lang="it-IT" dirty="0"/>
              <a:t>del patto di stabilità interno e del patto di convergenza; </a:t>
            </a:r>
            <a:endParaRPr lang="it-IT" dirty="0" smtClean="0"/>
          </a:p>
          <a:p>
            <a:r>
              <a:rPr lang="it-IT" dirty="0" smtClean="0"/>
              <a:t>7</a:t>
            </a:r>
            <a:r>
              <a:rPr lang="it-IT" dirty="0"/>
              <a:t>) </a:t>
            </a:r>
            <a:r>
              <a:rPr lang="it-IT" dirty="0" smtClean="0"/>
              <a:t>importi </a:t>
            </a:r>
            <a:r>
              <a:rPr lang="it-IT" dirty="0"/>
              <a:t>di alcuni fondi </a:t>
            </a:r>
            <a:r>
              <a:rPr lang="it-IT" dirty="0" smtClean="0"/>
              <a:t>speciali</a:t>
            </a:r>
          </a:p>
          <a:p>
            <a:pPr marL="0" indent="0">
              <a:buNone/>
            </a:pPr>
            <a:r>
              <a:rPr lang="it-IT" sz="2000" dirty="0" smtClean="0"/>
              <a:t>* Vedi la slide «</a:t>
            </a:r>
            <a:r>
              <a:rPr lang="it-IT" sz="2000" dirty="0" smtClean="0">
                <a:hlinkClick r:id="rId2" action="ppaction://hlinkpres?slideindex=1&amp;slidetitle="/>
              </a:rPr>
              <a:t>la nuova legge di bilancio</a:t>
            </a:r>
            <a:r>
              <a:rPr lang="it-IT" sz="2000" dirty="0" smtClean="0"/>
              <a:t>»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232</Words>
  <Application>Microsoft Office PowerPoint</Application>
  <PresentationFormat>Presentazione su schermo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Tema di Office</vt:lpstr>
      <vt:lpstr>Ciclo di bilancio</vt:lpstr>
      <vt:lpstr>“legge di stabilità”: che era*?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di bilancio</dc:title>
  <dc:creator>roberto bin</dc:creator>
  <cp:lastModifiedBy>roberto bin</cp:lastModifiedBy>
  <cp:revision>6</cp:revision>
  <dcterms:created xsi:type="dcterms:W3CDTF">2012-10-22T08:44:51Z</dcterms:created>
  <dcterms:modified xsi:type="dcterms:W3CDTF">2014-10-28T12:23:18Z</dcterms:modified>
</cp:coreProperties>
</file>